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58" r:id="rId4"/>
    <p:sldId id="272" r:id="rId5"/>
    <p:sldId id="274" r:id="rId6"/>
    <p:sldId id="264" r:id="rId7"/>
    <p:sldId id="265" r:id="rId8"/>
    <p:sldId id="266" r:id="rId9"/>
    <p:sldId id="267" r:id="rId10"/>
    <p:sldId id="268" r:id="rId11"/>
    <p:sldId id="273" r:id="rId12"/>
    <p:sldId id="271" r:id="rId13"/>
    <p:sldId id="26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cin2713017\AppData\Local\Microsoft\Windows\Temporary%20Internet%20Files\Content.Outlook\23720M4V\K&#243;pia%20-%20tabulka%20senior%20podvod%202016-20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dirty="0" smtClean="0"/>
              <a:t>Podvody na Slovensku </a:t>
            </a:r>
            <a:r>
              <a:rPr lang="sk-SK" sz="1800" b="1" dirty="0"/>
              <a:t>(§221)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95610190901704E-2"/>
          <c:y val="0.23547029632873037"/>
          <c:w val="0.80314281657718156"/>
          <c:h val="0.52521664259526724"/>
        </c:manualLayout>
      </c:layout>
      <c:lineChart>
        <c:grouping val="standard"/>
        <c:varyColors val="0"/>
        <c:ser>
          <c:idx val="0"/>
          <c:order val="0"/>
          <c:tx>
            <c:strRef>
              <c:f>podklad!$C$71:$C$72</c:f>
              <c:strCache>
                <c:ptCount val="1"/>
                <c:pt idx="0">
                  <c:v>celkový počet podvodov (§221)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09591474245137E-2"/>
                  <c:y val="-4.6296296296296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09591474245116E-2"/>
                  <c:y val="-5.092592592592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04795737122567E-2"/>
                  <c:y val="5.5555555555555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416222616933188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podklad!$C$73:$C$77</c:f>
              <c:numCache>
                <c:formatCode>\ ##\ ###\ ###</c:formatCode>
                <c:ptCount val="5"/>
                <c:pt idx="0">
                  <c:v>2312</c:v>
                </c:pt>
                <c:pt idx="1">
                  <c:v>2264</c:v>
                </c:pt>
                <c:pt idx="2">
                  <c:v>2157</c:v>
                </c:pt>
                <c:pt idx="3">
                  <c:v>1890</c:v>
                </c:pt>
                <c:pt idx="4">
                  <c:v>1665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podklad!$D$71:$D$72</c:f>
              <c:strCache>
                <c:ptCount val="1"/>
                <c:pt idx="0">
                  <c:v>celkový počet Objasnené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podklad!$D$73:$D$77</c:f>
            </c:numRef>
          </c:val>
          <c:smooth val="0"/>
        </c:ser>
        <c:ser>
          <c:idx val="2"/>
          <c:order val="2"/>
          <c:tx>
            <c:strRef>
              <c:f>podklad!$E$71:$E$72</c:f>
              <c:strCache>
                <c:ptCount val="1"/>
                <c:pt idx="0">
                  <c:v>celkový počet t.j.%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podklad!$E$73:$E$77</c:f>
            </c:numRef>
          </c:val>
          <c:smooth val="0"/>
        </c:ser>
        <c:ser>
          <c:idx val="3"/>
          <c:order val="3"/>
          <c:tx>
            <c:strRef>
              <c:f>podklad!$F$71:$F$72</c:f>
              <c:strCache>
                <c:ptCount val="1"/>
                <c:pt idx="0">
                  <c:v>celkový počet Škoda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podklad!$F$73:$F$77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49248"/>
        <c:axId val="41443904"/>
      </c:lineChart>
      <c:lineChart>
        <c:grouping val="standard"/>
        <c:varyColors val="0"/>
        <c:ser>
          <c:idx val="4"/>
          <c:order val="4"/>
          <c:tx>
            <c:strRef>
              <c:f>podklad!$G$71:$G$72</c:f>
              <c:strCache>
                <c:ptCount val="1"/>
                <c:pt idx="0">
                  <c:v>počet podvodov (§221) na senioroch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101835405565448E-2"/>
                  <c:y val="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997039668442908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730609828301646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047957371226447E-3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41326228537596E-2"/>
                  <c:y val="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podklad!$G$73:$G$77</c:f>
              <c:numCache>
                <c:formatCode>\ ##\ ###\ ###</c:formatCode>
                <c:ptCount val="5"/>
                <c:pt idx="0">
                  <c:v>339</c:v>
                </c:pt>
                <c:pt idx="1">
                  <c:v>334</c:v>
                </c:pt>
                <c:pt idx="2">
                  <c:v>354</c:v>
                </c:pt>
                <c:pt idx="3">
                  <c:v>322</c:v>
                </c:pt>
                <c:pt idx="4">
                  <c:v>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27552"/>
        <c:axId val="41444480"/>
      </c:lineChart>
      <c:catAx>
        <c:axId val="473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43904"/>
        <c:crosses val="autoZero"/>
        <c:auto val="1"/>
        <c:lblAlgn val="ctr"/>
        <c:lblOffset val="100"/>
        <c:noMultiLvlLbl val="0"/>
      </c:catAx>
      <c:valAx>
        <c:axId val="41443904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 ##\ ###\ 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349248"/>
        <c:crosses val="autoZero"/>
        <c:crossBetween val="between"/>
      </c:valAx>
      <c:catAx>
        <c:axId val="5032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444480"/>
        <c:crosses val="autoZero"/>
        <c:auto val="1"/>
        <c:lblAlgn val="ctr"/>
        <c:lblOffset val="100"/>
        <c:noMultiLvlLbl val="0"/>
      </c:catAx>
      <c:valAx>
        <c:axId val="41444480"/>
        <c:scaling>
          <c:orientation val="minMax"/>
          <c:max val="360"/>
          <c:min val="200"/>
        </c:scaling>
        <c:delete val="0"/>
        <c:axPos val="r"/>
        <c:numFmt formatCode="\ ##\ ###\ ###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32755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05298810642662"/>
          <c:y val="0.86123986223752913"/>
          <c:w val="0.56189402378714681"/>
          <c:h val="0.1175958226863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9FB1-FDD3-420B-A1E0-970EF1EA1941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0F45-9F3D-473C-ADE9-F3B2FEE1B8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/>
              <a:t>Trestný čin podvodu </a:t>
            </a:r>
            <a:r>
              <a:rPr lang="sk-SK" sz="1200" dirty="0" smtClean="0"/>
              <a:t>je vymedzený v § 221 zákona č. 300/2005 (Trestný zákon) </a:t>
            </a:r>
            <a:br>
              <a:rPr lang="sk-SK" sz="1200" dirty="0" smtClean="0"/>
            </a:br>
            <a:r>
              <a:rPr lang="sk-SK" sz="1200" dirty="0" smtClean="0"/>
              <a:t>ako </a:t>
            </a:r>
            <a:r>
              <a:rPr lang="sk-SK" sz="1200" i="1" dirty="0" smtClean="0"/>
              <a:t>úmyselné konanie pri ktorom niekto obohatí seba alebo iného na škodu cudzieho majetku tým, že uvedie niekoho do omylu alebo využije niečí omyl, a spôsobí tak na cudzom majetku malú škodu.</a:t>
            </a:r>
            <a:endParaRPr lang="sk-SK" sz="120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0F45-9F3D-473C-ADE9-F3B2FEE1B82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044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Zákon č. 274/2017 Z. z. o obetiach trestných činov a o zmene a doplnení niektorých zákonov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0F45-9F3D-473C-ADE9-F3B2FEE1B82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908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78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35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98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69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1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19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27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4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51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4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17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8B59-00E4-49E3-8887-8B6D56BCF553}" type="datetimeFigureOut">
              <a:rPr lang="sk-SK" smtClean="0"/>
              <a:t>27.4.2021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52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42368" cy="471335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803311"/>
            <a:ext cx="6876256" cy="2054689"/>
          </a:xfrm>
          <a:prstGeom prst="rect">
            <a:avLst/>
          </a:prstGeom>
        </p:spPr>
      </p:pic>
      <p:pic>
        <p:nvPicPr>
          <p:cNvPr id="11" name="Obrázok 7" descr="Artboard 1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12" y="6021288"/>
            <a:ext cx="11458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251520" y="188640"/>
            <a:ext cx="3816424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3" y="5157192"/>
            <a:ext cx="1335691" cy="4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24744"/>
            <a:ext cx="8553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1" y="3717032"/>
            <a:ext cx="8277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Ako bude prebiehať kampaň a pomoc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očas celého roka 2021 vo všetkých krajoch</a:t>
            </a:r>
          </a:p>
          <a:p>
            <a:r>
              <a:rPr lang="sk-SK" dirty="0" smtClean="0"/>
              <a:t>prostredníctvom aktivít (MV SR a partnerov):</a:t>
            </a:r>
          </a:p>
          <a:p>
            <a:pPr lvl="1"/>
            <a:r>
              <a:rPr lang="sk-SK" dirty="0"/>
              <a:t>z</a:t>
            </a:r>
            <a:r>
              <a:rPr lang="sk-SK" dirty="0" smtClean="0"/>
              <a:t>dieľaním informácií </a:t>
            </a:r>
            <a:r>
              <a:rPr lang="sk-SK" dirty="0"/>
              <a:t>a odporúčaní pre cieľové </a:t>
            </a:r>
            <a:r>
              <a:rPr lang="sk-SK" dirty="0" smtClean="0"/>
              <a:t>skupiny (médiá, prednášky, osobné stretnutia)</a:t>
            </a:r>
          </a:p>
          <a:p>
            <a:pPr lvl="1"/>
            <a:r>
              <a:rPr lang="sk-SK" dirty="0" smtClean="0"/>
              <a:t> a poskytovaním pomoci pre potenciálne a skutočné obete (</a:t>
            </a:r>
            <a:r>
              <a:rPr lang="sk-SK" b="1" dirty="0" smtClean="0"/>
              <a:t>informačné kancelárie </a:t>
            </a:r>
            <a:r>
              <a:rPr lang="sk-SK" b="1" dirty="0"/>
              <a:t>pre obete trestných činov </a:t>
            </a:r>
            <a:r>
              <a:rPr lang="sk-SK" dirty="0" smtClean="0"/>
              <a:t>)</a:t>
            </a:r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 indent="0"/>
            <a:r>
              <a:rPr lang="sk-SK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Informačné kancelárie pre </a:t>
            </a:r>
            <a:r>
              <a:rPr lang="sk-SK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obete</a:t>
            </a:r>
            <a:endParaRPr lang="sk-SK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1"/>
            <a:r>
              <a:rPr lang="sk-SK" dirty="0" smtClean="0"/>
              <a:t>poskytovanie </a:t>
            </a:r>
            <a:r>
              <a:rPr lang="sk-SK" dirty="0"/>
              <a:t>základných informácií obetiam trestných činov </a:t>
            </a:r>
            <a:endParaRPr lang="sk-SK" dirty="0" smtClean="0"/>
          </a:p>
          <a:p>
            <a:pPr lvl="1"/>
            <a:r>
              <a:rPr lang="sk-SK" dirty="0" smtClean="0"/>
              <a:t>sprostredkovanie služieb obetiam v oblasti:</a:t>
            </a:r>
          </a:p>
          <a:p>
            <a:pPr lvl="2"/>
            <a:r>
              <a:rPr lang="sk-SK" dirty="0"/>
              <a:t>s</a:t>
            </a:r>
            <a:r>
              <a:rPr lang="sk-SK" dirty="0" smtClean="0"/>
              <a:t>ociálneho </a:t>
            </a:r>
            <a:r>
              <a:rPr lang="sk-SK" dirty="0"/>
              <a:t>poradenstva</a:t>
            </a:r>
            <a:endParaRPr lang="sk-SK" dirty="0" smtClean="0"/>
          </a:p>
          <a:p>
            <a:pPr lvl="2"/>
            <a:r>
              <a:rPr lang="sk-SK" dirty="0" smtClean="0"/>
              <a:t>psychologického poradenstva </a:t>
            </a:r>
          </a:p>
          <a:p>
            <a:pPr lvl="2"/>
            <a:r>
              <a:rPr lang="sk-SK" dirty="0" smtClean="0"/>
              <a:t>právneho usmernenia </a:t>
            </a:r>
            <a:r>
              <a:rPr lang="sk-SK" dirty="0"/>
              <a:t>a </a:t>
            </a:r>
            <a:r>
              <a:rPr lang="sk-SK" dirty="0" smtClean="0"/>
              <a:t>podpory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6192688" cy="8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83568" y="504627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 rokoch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2019 -  2021</a:t>
            </a:r>
          </a:p>
        </p:txBody>
      </p:sp>
    </p:spTree>
    <p:extLst>
      <p:ext uri="{BB962C8B-B14F-4D97-AF65-F5344CB8AC3E}">
        <p14:creationId xmlns:p14="http://schemas.microsoft.com/office/powerpoint/2010/main" val="38850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Partneri pomoci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4933"/>
            <a:ext cx="6275040" cy="236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7" descr="Artboard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3717033"/>
            <a:ext cx="14583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26962"/>
            <a:ext cx="1872208" cy="6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 smtClean="0"/>
              <a:t>Ochrana občanov pred falošnými asistentmi </a:t>
            </a:r>
            <a:r>
              <a:rPr lang="sk-SK" b="1" dirty="0"/>
              <a:t>sčítania obyvateľov 2021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803311"/>
            <a:ext cx="6876256" cy="2054689"/>
          </a:xfrm>
          <a:prstGeom prst="rect">
            <a:avLst/>
          </a:prstGeom>
        </p:spPr>
      </p:pic>
      <p:pic>
        <p:nvPicPr>
          <p:cNvPr id="5" name="Obrázok 7" descr="Artboard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12" y="6021288"/>
            <a:ext cx="11458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3" y="5157192"/>
            <a:ext cx="1335691" cy="4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Prečo táto kampaň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373216"/>
            <a:ext cx="835292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/>
              <a:t>Cieľ kampane: </a:t>
            </a:r>
            <a:r>
              <a:rPr lang="sk-SK" sz="2800" dirty="0" smtClean="0"/>
              <a:t>naďalej zvyšovať bezpečnosť obyvateľov Slovenskej republiky aj v oblasti páchania podvodov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6012160" y="1628800"/>
            <a:ext cx="2880320" cy="20313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/>
              <a:t>Najčastejšie legendy: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volajúci príbuzní</a:t>
            </a:r>
          </a:p>
          <a:p>
            <a:pPr marL="285750" indent="-285750"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lužby, predaj</a:t>
            </a:r>
          </a:p>
          <a:p>
            <a:pPr marL="285750" indent="-285750"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odvodníci s láskou</a:t>
            </a:r>
          </a:p>
          <a:p>
            <a:pPr marL="285750" indent="-285750">
              <a:buFontTx/>
              <a:buChar char="-"/>
            </a:pPr>
            <a:r>
              <a:rPr lang="sk-SK" dirty="0"/>
              <a:t>f</a:t>
            </a:r>
            <a:r>
              <a:rPr lang="sk-SK" dirty="0" smtClean="0"/>
              <a:t>alošná podpora IT firiem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falošné investovanie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313778"/>
              </p:ext>
            </p:extLst>
          </p:nvPr>
        </p:nvGraphicFramePr>
        <p:xfrm>
          <a:off x="539552" y="1628800"/>
          <a:ext cx="53285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92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koho je kampaň cielená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sk-SK" dirty="0"/>
              <a:t>n</a:t>
            </a:r>
            <a:r>
              <a:rPr lang="sk-SK" dirty="0" smtClean="0"/>
              <a:t>a obzvlášť zraniteľné osoby (predovšetkým na seniorov </a:t>
            </a:r>
            <a:r>
              <a:rPr lang="sk-SK" dirty="0"/>
              <a:t>a </a:t>
            </a:r>
            <a:r>
              <a:rPr lang="sk-SK" dirty="0" smtClean="0"/>
              <a:t>osoby </a:t>
            </a:r>
            <a:r>
              <a:rPr lang="sk-SK" dirty="0"/>
              <a:t>so zdravotným postihnutím)</a:t>
            </a:r>
          </a:p>
          <a:p>
            <a:r>
              <a:rPr lang="sk-SK" dirty="0"/>
              <a:t>rodinných príslušníkov obzvlášť </a:t>
            </a:r>
            <a:r>
              <a:rPr lang="sk-SK" dirty="0" smtClean="0"/>
              <a:t>zraniteľných osôb</a:t>
            </a:r>
            <a:endParaRPr lang="sk-SK" dirty="0"/>
          </a:p>
          <a:p>
            <a:r>
              <a:rPr lang="sk-SK" dirty="0" smtClean="0"/>
              <a:t>na autority na miestnej úrovni (samospráva, NGO, aktivisti, sociálne služby ...)</a:t>
            </a:r>
          </a:p>
          <a:p>
            <a:r>
              <a:rPr lang="sk-SK" dirty="0" smtClean="0"/>
              <a:t>každému, kto sa stal alebo môže sa stať obeťou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77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Kampaň bude obsahovať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Informačné materiály pre občanov v</a:t>
            </a:r>
            <a:r>
              <a:rPr lang="sk-SK" b="1" dirty="0"/>
              <a:t> </a:t>
            </a:r>
          </a:p>
          <a:p>
            <a:pPr lvl="1"/>
            <a:r>
              <a:rPr lang="sk-SK" b="1" dirty="0" smtClean="0"/>
              <a:t>slovenskom</a:t>
            </a:r>
          </a:p>
          <a:p>
            <a:pPr lvl="1"/>
            <a:r>
              <a:rPr lang="sk-SK" b="1" dirty="0" smtClean="0"/>
              <a:t>maďarskom </a:t>
            </a:r>
          </a:p>
          <a:p>
            <a:pPr lvl="1"/>
            <a:r>
              <a:rPr lang="sk-SK" b="1" dirty="0" smtClean="0"/>
              <a:t>rómskom </a:t>
            </a:r>
            <a:r>
              <a:rPr lang="sk-SK" b="1" dirty="0"/>
              <a:t>jazyku </a:t>
            </a:r>
            <a:endParaRPr lang="sk-SK" b="1" dirty="0" smtClean="0"/>
          </a:p>
          <a:p>
            <a:pPr lvl="1"/>
            <a:r>
              <a:rPr lang="sk-SK" b="1" dirty="0" smtClean="0"/>
              <a:t>zjednodušená</a:t>
            </a:r>
            <a:r>
              <a:rPr lang="sk-SK" b="1" dirty="0"/>
              <a:t>, tzv. ľahko </a:t>
            </a:r>
            <a:r>
              <a:rPr lang="sk-SK" b="1" dirty="0" smtClean="0"/>
              <a:t>čitateľná verzia </a:t>
            </a:r>
            <a:r>
              <a:rPr lang="sk-SK" dirty="0"/>
              <a:t>(minimalizácia textu, obrazové inštrukcie</a:t>
            </a:r>
            <a:r>
              <a:rPr lang="sk-SK" dirty="0" smtClean="0"/>
              <a:t>)</a:t>
            </a:r>
            <a:endParaRPr lang="sk-SK" b="1" dirty="0" smtClean="0"/>
          </a:p>
          <a:p>
            <a:pPr lvl="1"/>
            <a:r>
              <a:rPr lang="sk-SK" b="1" dirty="0" smtClean="0"/>
              <a:t>inštruktážne </a:t>
            </a:r>
            <a:r>
              <a:rPr lang="sk-SK" b="1" dirty="0"/>
              <a:t>video pre nepočujúcich </a:t>
            </a:r>
            <a:r>
              <a:rPr lang="sk-SK" dirty="0"/>
              <a:t>obsahujúce </a:t>
            </a:r>
            <a:r>
              <a:rPr lang="sk-SK" dirty="0" smtClean="0"/>
              <a:t>titulky </a:t>
            </a:r>
          </a:p>
          <a:p>
            <a:r>
              <a:rPr lang="sk-SK" dirty="0" smtClean="0"/>
              <a:t>Pomoc a sprostredkovanie služieb pre obete trestných činov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06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143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33538"/>
            <a:ext cx="8553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04664"/>
            <a:ext cx="84105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771800" y="260648"/>
            <a:ext cx="590465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5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57350"/>
            <a:ext cx="84677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227</Words>
  <Application>Microsoft Office PowerPoint</Application>
  <PresentationFormat>Prezentácia na obrazovke (4:3)</PresentationFormat>
  <Paragraphs>50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Prezentácia programu PowerPoint</vt:lpstr>
      <vt:lpstr>  Ochrana občanov pred falošnými asistentmi sčítania obyvateľov 2021 </vt:lpstr>
      <vt:lpstr>Prečo táto kampaň</vt:lpstr>
      <vt:lpstr>Na koho je kampaň cielená </vt:lpstr>
      <vt:lpstr>Kampaň bude obsahovať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Ako bude prebiehať kampaň a pomoc</vt:lpstr>
      <vt:lpstr>Informačné kancelárie pre obete</vt:lpstr>
      <vt:lpstr>Partneri pomoci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Jozef Halcin</dc:creator>
  <cp:lastModifiedBy>Sekretariát</cp:lastModifiedBy>
  <cp:revision>22</cp:revision>
  <dcterms:created xsi:type="dcterms:W3CDTF">2021-04-12T07:28:12Z</dcterms:created>
  <dcterms:modified xsi:type="dcterms:W3CDTF">2021-04-27T12:43:43Z</dcterms:modified>
</cp:coreProperties>
</file>